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5" r:id="rId4"/>
    <p:sldId id="262" r:id="rId5"/>
    <p:sldId id="258" r:id="rId6"/>
    <p:sldId id="259" r:id="rId7"/>
    <p:sldId id="260" r:id="rId8"/>
    <p:sldId id="261" r:id="rId9"/>
    <p:sldId id="263"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956" y="-4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1D8BD707-D9CF-40AE-B4C6-C98DA3205C09}" type="datetimeFigureOut">
              <a:rPr lang="en-US" smtClean="0"/>
              <a:pPr/>
              <a:t>3/30/2020</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1D8BD707-D9CF-40AE-B4C6-C98DA3205C09}" type="datetimeFigureOut">
              <a:rPr lang="en-US" smtClean="0"/>
              <a:pPr/>
              <a:t>3/30/2020</a:t>
            </a:fld>
            <a:endParaRPr lang="en-US"/>
          </a:p>
        </p:txBody>
      </p:sp>
      <p:sp>
        <p:nvSpPr>
          <p:cNvPr id="27" name="Slide Number Placeholder 26"/>
          <p:cNvSpPr>
            <a:spLocks noGrp="1"/>
          </p:cNvSpPr>
          <p:nvPr>
            <p:ph type="sldNum" sz="quarter" idx="11"/>
          </p:nvPr>
        </p:nvSpPr>
        <p:spPr/>
        <p:txBody>
          <a:bodyPr rtlCol="0"/>
          <a:lstStyle/>
          <a:p>
            <a:fld id="{B6F15528-21DE-4FAA-801E-634DDDAF4B2B}"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1D8BD707-D9CF-40AE-B4C6-C98DA3205C09}" type="datetimeFigureOut">
              <a:rPr lang="en-US" smtClean="0"/>
              <a:pPr/>
              <a:t>3/30/2020</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D8BD707-D9CF-40AE-B4C6-C98DA3205C09}" type="datetimeFigureOut">
              <a:rPr lang="en-US" smtClean="0"/>
              <a:pPr/>
              <a:t>3/30/2020</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physio-pedia.com/Radius" TargetMode="External"/><Relationship Id="rId2" Type="http://schemas.openxmlformats.org/officeDocument/2006/relationships/hyperlink" Target="https://www.physio-pedia.com/Elbow" TargetMode="External"/><Relationship Id="rId1" Type="http://schemas.openxmlformats.org/officeDocument/2006/relationships/slideLayout" Target="../slideLayouts/slideLayout2.xml"/><Relationship Id="rId5" Type="http://schemas.openxmlformats.org/officeDocument/2006/relationships/hyperlink" Target="https://www.physio-pedia.com/Radial_nerve" TargetMode="External"/><Relationship Id="rId4" Type="http://schemas.openxmlformats.org/officeDocument/2006/relationships/hyperlink" Target="https://www.physio-pedia.com/Ulna"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healthline.com/symptom/elbow-pain"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healthline.com/health/x-ray"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600200"/>
            <a:ext cx="8458200" cy="1470025"/>
          </a:xfrm>
        </p:spPr>
        <p:txBody>
          <a:bodyPr>
            <a:normAutofit fontScale="90000"/>
          </a:bodyPr>
          <a:lstStyle/>
          <a:p>
            <a:pPr algn="ctr"/>
            <a:r>
              <a:rPr lang="en-IN" sz="8900" b="1" dirty="0" smtClean="0"/>
              <a:t>TENNIS ELBOW</a:t>
            </a:r>
            <a:r>
              <a:rPr lang="en-IN" b="1" dirty="0"/>
              <a:t/>
            </a:r>
            <a:br>
              <a:rPr lang="en-IN" b="1" dirty="0"/>
            </a:br>
            <a:endParaRPr lang="en-IN" dirty="0"/>
          </a:p>
        </p:txBody>
      </p:sp>
      <p:sp>
        <p:nvSpPr>
          <p:cNvPr id="3" name="Subtitle 2"/>
          <p:cNvSpPr>
            <a:spLocks noGrp="1"/>
          </p:cNvSpPr>
          <p:nvPr>
            <p:ph type="subTitle" idx="1"/>
          </p:nvPr>
        </p:nvSpPr>
        <p:spPr>
          <a:xfrm>
            <a:off x="457200" y="4191000"/>
            <a:ext cx="8458200" cy="2196062"/>
          </a:xfrm>
        </p:spPr>
        <p:txBody>
          <a:bodyPr>
            <a:noAutofit/>
          </a:bodyPr>
          <a:lstStyle/>
          <a:p>
            <a:r>
              <a:rPr lang="en-US" sz="2000" b="1" dirty="0" smtClean="0"/>
              <a:t>By:</a:t>
            </a:r>
          </a:p>
          <a:p>
            <a:r>
              <a:rPr lang="en-US" sz="2000" b="1" dirty="0" err="1" smtClean="0"/>
              <a:t>SUMAN</a:t>
            </a:r>
            <a:r>
              <a:rPr lang="en-US" sz="2000" b="1" dirty="0" smtClean="0"/>
              <a:t> </a:t>
            </a:r>
            <a:r>
              <a:rPr lang="en-US" sz="2000" b="1" dirty="0" err="1" smtClean="0"/>
              <a:t>KUMARI</a:t>
            </a:r>
            <a:endParaRPr lang="en-US" sz="2000" b="1" dirty="0" smtClean="0"/>
          </a:p>
          <a:p>
            <a:r>
              <a:rPr lang="en-US" sz="2000" b="1" dirty="0" smtClean="0"/>
              <a:t>ASSISTANT PROFESSOR</a:t>
            </a:r>
          </a:p>
          <a:p>
            <a:r>
              <a:rPr lang="en-US" sz="2000" b="1" smtClean="0"/>
              <a:t>DEPARTMENT  OF B</a:t>
            </a:r>
            <a:r>
              <a:rPr lang="en-US" sz="2000" b="1" dirty="0" smtClean="0"/>
              <a:t>. VOCATIONAL SPORTS </a:t>
            </a:r>
          </a:p>
          <a:p>
            <a:r>
              <a:rPr lang="en-US" sz="2000" b="1" dirty="0" smtClean="0"/>
              <a:t>NUTRITION AND PHYSIOTHERAPY</a:t>
            </a:r>
          </a:p>
          <a:p>
            <a:r>
              <a:rPr lang="en-US" sz="2000" b="1" dirty="0" err="1" smtClean="0"/>
              <a:t>KANYA</a:t>
            </a:r>
            <a:r>
              <a:rPr lang="en-US" sz="2000" b="1" dirty="0" smtClean="0"/>
              <a:t>  </a:t>
            </a:r>
            <a:r>
              <a:rPr lang="en-US" sz="2000" b="1" dirty="0" err="1" smtClean="0"/>
              <a:t>MAHAVIDYALAYA</a:t>
            </a:r>
            <a:r>
              <a:rPr lang="en-US" sz="2000" b="1" dirty="0" smtClean="0"/>
              <a:t>  </a:t>
            </a:r>
            <a:r>
              <a:rPr lang="en-US" sz="2000" b="1" dirty="0" err="1" smtClean="0"/>
              <a:t>KARKHODA</a:t>
            </a:r>
            <a:endParaRPr lang="en-IN" sz="2000" b="1" dirty="0"/>
          </a:p>
        </p:txBody>
      </p:sp>
    </p:spTree>
    <p:extLst>
      <p:ext uri="{BB962C8B-B14F-4D97-AF65-F5344CB8AC3E}">
        <p14:creationId xmlns:p14="http://schemas.microsoft.com/office/powerpoint/2010/main" val="20743189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066800"/>
          </a:xfrm>
        </p:spPr>
        <p:txBody>
          <a:bodyPr/>
          <a:lstStyle/>
          <a:p>
            <a:r>
              <a:rPr lang="en-US" dirty="0" smtClean="0"/>
              <a:t> Introduction : Tennis Elbow</a:t>
            </a:r>
            <a:endParaRPr lang="en-IN" dirty="0"/>
          </a:p>
        </p:txBody>
      </p:sp>
      <p:sp>
        <p:nvSpPr>
          <p:cNvPr id="3" name="Content Placeholder 2"/>
          <p:cNvSpPr>
            <a:spLocks noGrp="1"/>
          </p:cNvSpPr>
          <p:nvPr>
            <p:ph idx="1"/>
          </p:nvPr>
        </p:nvSpPr>
        <p:spPr>
          <a:xfrm>
            <a:off x="381000" y="1524000"/>
            <a:ext cx="8229600" cy="4325112"/>
          </a:xfrm>
        </p:spPr>
        <p:txBody>
          <a:bodyPr>
            <a:noAutofit/>
          </a:bodyPr>
          <a:lstStyle/>
          <a:p>
            <a:pPr algn="just"/>
            <a:r>
              <a:rPr lang="en-US" sz="3600" dirty="0"/>
              <a:t>Tennis elbow, or lateral </a:t>
            </a:r>
            <a:r>
              <a:rPr lang="en-US" sz="3600" dirty="0" err="1"/>
              <a:t>epicondylitis</a:t>
            </a:r>
            <a:r>
              <a:rPr lang="en-US" sz="3600" dirty="0"/>
              <a:t>, is a painful inflammation of the elbow joint caused by repetitive stress (overuse). The pain is located on the outside (lateral side) of the elbow, but may radiate down the back of your forearm. You’ll likely feel the pain when you straighten or fully extend your arm.</a:t>
            </a:r>
            <a:endParaRPr lang="en-IN" sz="3600" dirty="0"/>
          </a:p>
        </p:txBody>
      </p:sp>
    </p:spTree>
    <p:extLst>
      <p:ext uri="{BB962C8B-B14F-4D97-AF65-F5344CB8AC3E}">
        <p14:creationId xmlns:p14="http://schemas.microsoft.com/office/powerpoint/2010/main" val="9662500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p>
            <a:r>
              <a:rPr lang="en-US" dirty="0" err="1" smtClean="0"/>
              <a:t>Discription</a:t>
            </a:r>
            <a:r>
              <a:rPr lang="en-US" dirty="0" smtClean="0"/>
              <a:t> of Tennis Elbow</a:t>
            </a:r>
            <a:endParaRPr lang="en-IN"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0600" y="1752600"/>
            <a:ext cx="7162800" cy="4324350"/>
          </a:xfrm>
        </p:spPr>
      </p:pic>
    </p:spTree>
    <p:extLst>
      <p:ext uri="{BB962C8B-B14F-4D97-AF65-F5344CB8AC3E}">
        <p14:creationId xmlns:p14="http://schemas.microsoft.com/office/powerpoint/2010/main" val="10475274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1066800"/>
          </a:xfrm>
        </p:spPr>
        <p:txBody>
          <a:bodyPr/>
          <a:lstStyle/>
          <a:p>
            <a:r>
              <a:rPr lang="en-IN" dirty="0"/>
              <a:t>Clinically Relevant Anatomy</a:t>
            </a:r>
          </a:p>
        </p:txBody>
      </p:sp>
      <p:sp>
        <p:nvSpPr>
          <p:cNvPr id="3" name="Content Placeholder 2"/>
          <p:cNvSpPr>
            <a:spLocks noGrp="1"/>
          </p:cNvSpPr>
          <p:nvPr>
            <p:ph idx="1"/>
          </p:nvPr>
        </p:nvSpPr>
        <p:spPr>
          <a:xfrm>
            <a:off x="381000" y="1600200"/>
            <a:ext cx="8229600" cy="4800600"/>
          </a:xfrm>
        </p:spPr>
        <p:txBody>
          <a:bodyPr>
            <a:normAutofit fontScale="85000" lnSpcReduction="20000"/>
          </a:bodyPr>
          <a:lstStyle/>
          <a:p>
            <a:pPr algn="just">
              <a:lnSpc>
                <a:spcPct val="110000"/>
              </a:lnSpc>
            </a:pPr>
            <a:r>
              <a:rPr lang="en-US" sz="2600" dirty="0"/>
              <a:t>The </a:t>
            </a:r>
            <a:r>
              <a:rPr lang="en-US" sz="2600" dirty="0">
                <a:hlinkClick r:id="rId2" tooltip="Elbow"/>
              </a:rPr>
              <a:t>elbow joint</a:t>
            </a:r>
            <a:r>
              <a:rPr lang="en-US" sz="2600" dirty="0"/>
              <a:t> is made up of three bones: the </a:t>
            </a:r>
            <a:r>
              <a:rPr lang="en-US" sz="2600" dirty="0" err="1"/>
              <a:t>humerus</a:t>
            </a:r>
            <a:r>
              <a:rPr lang="en-US" sz="2600" dirty="0"/>
              <a:t> (upper arm bone), the </a:t>
            </a:r>
            <a:r>
              <a:rPr lang="en-US" sz="2600" dirty="0">
                <a:hlinkClick r:id="rId3" tooltip="Radius"/>
              </a:rPr>
              <a:t>radius</a:t>
            </a:r>
            <a:r>
              <a:rPr lang="en-US" sz="2600" dirty="0"/>
              <a:t> and </a:t>
            </a:r>
            <a:r>
              <a:rPr lang="en-US" sz="2600" dirty="0" smtClean="0">
                <a:hlinkClick r:id="rId4" tooltip="Ulna"/>
              </a:rPr>
              <a:t>ulna</a:t>
            </a:r>
            <a:r>
              <a:rPr lang="en-US" sz="2600" dirty="0" smtClean="0"/>
              <a:t> (</a:t>
            </a:r>
            <a:r>
              <a:rPr lang="en-US" sz="2600" dirty="0"/>
              <a:t>two bones in the forearm). At the distal end of the </a:t>
            </a:r>
            <a:r>
              <a:rPr lang="en-US" sz="2600" dirty="0" err="1"/>
              <a:t>humerus</a:t>
            </a:r>
            <a:r>
              <a:rPr lang="en-US" sz="2600" dirty="0"/>
              <a:t> there are two epicondyles, one lateral (on the outside) and one medial (on the inside). </a:t>
            </a:r>
          </a:p>
          <a:p>
            <a:pPr algn="just">
              <a:lnSpc>
                <a:spcPct val="110000"/>
              </a:lnSpc>
            </a:pPr>
            <a:r>
              <a:rPr lang="en-US" sz="2600" dirty="0"/>
              <a:t>The area of maximal tenderness is usually an area just distal to the origin of the extensor muscles of the forearm at the lateral epicondyle. Most commonly, the extensor carpi </a:t>
            </a:r>
            <a:r>
              <a:rPr lang="en-US" sz="2600" dirty="0" err="1"/>
              <a:t>radialis</a:t>
            </a:r>
            <a:r>
              <a:rPr lang="en-US" sz="2600" dirty="0"/>
              <a:t> </a:t>
            </a:r>
            <a:r>
              <a:rPr lang="en-US" sz="2600" dirty="0" err="1"/>
              <a:t>brevis</a:t>
            </a:r>
            <a:r>
              <a:rPr lang="en-US" sz="2600" dirty="0"/>
              <a:t> (ECRB) is involved, but others may include the extensor </a:t>
            </a:r>
            <a:r>
              <a:rPr lang="en-US" sz="2600" dirty="0" err="1"/>
              <a:t>digitorum</a:t>
            </a:r>
            <a:r>
              <a:rPr lang="en-US" sz="2600" dirty="0"/>
              <a:t>, extensor carpi </a:t>
            </a:r>
            <a:r>
              <a:rPr lang="en-US" sz="2600" dirty="0" err="1"/>
              <a:t>radialis</a:t>
            </a:r>
            <a:r>
              <a:rPr lang="en-US" sz="2600" dirty="0"/>
              <a:t> </a:t>
            </a:r>
            <a:r>
              <a:rPr lang="en-US" sz="2600" dirty="0" err="1"/>
              <a:t>longus</a:t>
            </a:r>
            <a:r>
              <a:rPr lang="en-US" sz="2600" dirty="0"/>
              <a:t> (ECRL), and extensor carpi </a:t>
            </a:r>
            <a:r>
              <a:rPr lang="en-US" sz="2600" dirty="0" err="1"/>
              <a:t>ulnaris</a:t>
            </a:r>
            <a:r>
              <a:rPr lang="en-US" sz="2600" dirty="0" smtClean="0"/>
              <a:t>.</a:t>
            </a:r>
            <a:endParaRPr lang="en-US" sz="2600" dirty="0"/>
          </a:p>
          <a:p>
            <a:pPr algn="just">
              <a:lnSpc>
                <a:spcPct val="110000"/>
              </a:lnSpc>
            </a:pPr>
            <a:r>
              <a:rPr lang="en-US" sz="2600" dirty="0"/>
              <a:t>The </a:t>
            </a:r>
            <a:r>
              <a:rPr lang="en-US" sz="2600" dirty="0">
                <a:hlinkClick r:id="rId5" tooltip="Radial nerve"/>
              </a:rPr>
              <a:t>radial nerve</a:t>
            </a:r>
            <a:r>
              <a:rPr lang="en-US" sz="2600" dirty="0"/>
              <a:t> is also in close proximity to this region, and divides into the superficial radial nerve and the posterior </a:t>
            </a:r>
            <a:r>
              <a:rPr lang="en-US" sz="2600" dirty="0" err="1"/>
              <a:t>interosseous</a:t>
            </a:r>
            <a:r>
              <a:rPr lang="en-US" sz="2600" dirty="0"/>
              <a:t> nerve.</a:t>
            </a:r>
          </a:p>
          <a:p>
            <a:pPr algn="just">
              <a:lnSpc>
                <a:spcPct val="110000"/>
              </a:lnSpc>
            </a:pPr>
            <a:r>
              <a:rPr lang="en-US" sz="2600" dirty="0"/>
              <a:t>Epidemiology/</a:t>
            </a:r>
            <a:r>
              <a:rPr lang="en-US" sz="2600" dirty="0" err="1"/>
              <a:t>Aetiology</a:t>
            </a:r>
            <a:endParaRPr lang="en-US" sz="2600" dirty="0"/>
          </a:p>
          <a:p>
            <a:endParaRPr lang="en-IN" dirty="0"/>
          </a:p>
        </p:txBody>
      </p:sp>
    </p:spTree>
    <p:extLst>
      <p:ext uri="{BB962C8B-B14F-4D97-AF65-F5344CB8AC3E}">
        <p14:creationId xmlns:p14="http://schemas.microsoft.com/office/powerpoint/2010/main" val="10462816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1066800"/>
          </a:xfrm>
        </p:spPr>
        <p:txBody>
          <a:bodyPr/>
          <a:lstStyle/>
          <a:p>
            <a:r>
              <a:rPr lang="en-US" dirty="0" smtClean="0"/>
              <a:t>Causes</a:t>
            </a:r>
            <a:endParaRPr lang="en-IN" dirty="0"/>
          </a:p>
        </p:txBody>
      </p:sp>
      <p:sp>
        <p:nvSpPr>
          <p:cNvPr id="3" name="Content Placeholder 2"/>
          <p:cNvSpPr>
            <a:spLocks noGrp="1"/>
          </p:cNvSpPr>
          <p:nvPr>
            <p:ph idx="1"/>
          </p:nvPr>
        </p:nvSpPr>
        <p:spPr>
          <a:xfrm>
            <a:off x="533400" y="1676400"/>
            <a:ext cx="8229600" cy="4325112"/>
          </a:xfrm>
        </p:spPr>
        <p:txBody>
          <a:bodyPr>
            <a:noAutofit/>
          </a:bodyPr>
          <a:lstStyle/>
          <a:p>
            <a:pPr marL="109728" indent="0">
              <a:buNone/>
            </a:pPr>
            <a:r>
              <a:rPr lang="en-US" sz="3200" dirty="0"/>
              <a:t>Tennis elbow can be triggered by any activity that involves repetitive twisting of the wrist. These activities may include:</a:t>
            </a:r>
          </a:p>
          <a:p>
            <a:r>
              <a:rPr lang="en-US" sz="3200" dirty="0"/>
              <a:t>tennis and other racquet sports</a:t>
            </a:r>
          </a:p>
          <a:p>
            <a:r>
              <a:rPr lang="en-US" sz="3200" dirty="0"/>
              <a:t>swimming</a:t>
            </a:r>
          </a:p>
          <a:p>
            <a:r>
              <a:rPr lang="en-US" sz="3200" dirty="0"/>
              <a:t>golfing</a:t>
            </a:r>
          </a:p>
          <a:p>
            <a:r>
              <a:rPr lang="en-US" sz="3200" dirty="0"/>
              <a:t>turning a key</a:t>
            </a:r>
          </a:p>
          <a:p>
            <a:r>
              <a:rPr lang="en-US" sz="3200" dirty="0"/>
              <a:t>frequently using a screwdriver, hammer, or </a:t>
            </a:r>
            <a:r>
              <a:rPr lang="en-US" sz="3200" dirty="0" smtClean="0"/>
              <a:t>computer</a:t>
            </a:r>
            <a:endParaRPr lang="en-US" sz="3200" dirty="0"/>
          </a:p>
        </p:txBody>
      </p:sp>
    </p:spTree>
    <p:extLst>
      <p:ext uri="{BB962C8B-B14F-4D97-AF65-F5344CB8AC3E}">
        <p14:creationId xmlns:p14="http://schemas.microsoft.com/office/powerpoint/2010/main" val="26991216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066800"/>
          </a:xfrm>
        </p:spPr>
        <p:txBody>
          <a:bodyPr/>
          <a:lstStyle/>
          <a:p>
            <a:r>
              <a:rPr lang="en-US" dirty="0" smtClean="0"/>
              <a:t>Symptoms</a:t>
            </a:r>
            <a:endParaRPr lang="en-IN" dirty="0"/>
          </a:p>
        </p:txBody>
      </p:sp>
      <p:sp>
        <p:nvSpPr>
          <p:cNvPr id="3" name="Content Placeholder 2"/>
          <p:cNvSpPr>
            <a:spLocks noGrp="1"/>
          </p:cNvSpPr>
          <p:nvPr>
            <p:ph idx="1"/>
          </p:nvPr>
        </p:nvSpPr>
        <p:spPr>
          <a:xfrm>
            <a:off x="381000" y="1295400"/>
            <a:ext cx="8229600" cy="4325112"/>
          </a:xfrm>
        </p:spPr>
        <p:txBody>
          <a:bodyPr>
            <a:noAutofit/>
          </a:bodyPr>
          <a:lstStyle/>
          <a:p>
            <a:r>
              <a:rPr lang="en-US" dirty="0"/>
              <a:t>You may experience some of the following symptoms if you have tennis elbow:</a:t>
            </a:r>
          </a:p>
          <a:p>
            <a:r>
              <a:rPr lang="en-US" dirty="0">
                <a:hlinkClick r:id="rId2"/>
              </a:rPr>
              <a:t>elbow pain</a:t>
            </a:r>
            <a:r>
              <a:rPr lang="en-US" dirty="0"/>
              <a:t> that is mild at first but gradually gets worse</a:t>
            </a:r>
          </a:p>
          <a:p>
            <a:r>
              <a:rPr lang="en-US" dirty="0"/>
              <a:t>pain extending from the outside of the elbow down to the forearm and wrist</a:t>
            </a:r>
          </a:p>
          <a:p>
            <a:r>
              <a:rPr lang="en-US" dirty="0"/>
              <a:t>a weak grip</a:t>
            </a:r>
          </a:p>
          <a:p>
            <a:r>
              <a:rPr lang="en-US" dirty="0"/>
              <a:t>increased pain when shaking hands or squeezing an object</a:t>
            </a:r>
          </a:p>
          <a:p>
            <a:r>
              <a:rPr lang="en-US" dirty="0"/>
              <a:t>pain when lifting something, using tools, or opening jars</a:t>
            </a:r>
          </a:p>
        </p:txBody>
      </p:sp>
    </p:spTree>
    <p:extLst>
      <p:ext uri="{BB962C8B-B14F-4D97-AF65-F5344CB8AC3E}">
        <p14:creationId xmlns:p14="http://schemas.microsoft.com/office/powerpoint/2010/main" val="1392282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1066800"/>
          </a:xfrm>
        </p:spPr>
        <p:txBody>
          <a:bodyPr/>
          <a:lstStyle/>
          <a:p>
            <a:r>
              <a:rPr lang="en-US" dirty="0" err="1" smtClean="0"/>
              <a:t>Dignosis</a:t>
            </a:r>
            <a:endParaRPr lang="en-IN" dirty="0"/>
          </a:p>
        </p:txBody>
      </p:sp>
      <p:sp>
        <p:nvSpPr>
          <p:cNvPr id="3" name="Content Placeholder 2"/>
          <p:cNvSpPr>
            <a:spLocks noGrp="1"/>
          </p:cNvSpPr>
          <p:nvPr>
            <p:ph idx="1"/>
          </p:nvPr>
        </p:nvSpPr>
        <p:spPr>
          <a:xfrm>
            <a:off x="381000" y="914400"/>
            <a:ext cx="8229600" cy="4325112"/>
          </a:xfrm>
        </p:spPr>
        <p:txBody>
          <a:bodyPr>
            <a:noAutofit/>
          </a:bodyPr>
          <a:lstStyle/>
          <a:p>
            <a:pPr algn="just"/>
            <a:r>
              <a:rPr lang="en-US" sz="2400" dirty="0"/>
              <a:t>Tennis elbow is usually diagnosed during a physical exam. Your doctor will ask you about your job, whether you play any sports, and how your symptoms developed. They will then perform some simple tests to help make a diagnosis. Your doctor may apply some pressure to the spot where the tendon attaches to the bone to check for pain. When the elbow is straight and the wrist is flexed (bent toward the palm side), you’ll feel pain along the outer side of the elbow as you extend (straighten) the wrist.</a:t>
            </a:r>
          </a:p>
          <a:p>
            <a:pPr algn="just"/>
            <a:r>
              <a:rPr lang="en-US" sz="2400" dirty="0"/>
              <a:t>Your doctor may also order imaging tests, such as an </a:t>
            </a:r>
            <a:r>
              <a:rPr lang="en-US" sz="2400" dirty="0">
                <a:hlinkClick r:id="rId2"/>
              </a:rPr>
              <a:t>X-ray</a:t>
            </a:r>
            <a:r>
              <a:rPr lang="en-US" sz="2400" dirty="0"/>
              <a:t> or MRI scan, to rule out other disorders that can cause arm pain. These include arthritis of the elbow. These tests are not usually necessary to make a diagnosis.</a:t>
            </a:r>
          </a:p>
          <a:p>
            <a:pPr algn="just"/>
            <a:endParaRPr lang="en-IN" sz="2400" dirty="0"/>
          </a:p>
        </p:txBody>
      </p:sp>
    </p:spTree>
    <p:extLst>
      <p:ext uri="{BB962C8B-B14F-4D97-AF65-F5344CB8AC3E}">
        <p14:creationId xmlns:p14="http://schemas.microsoft.com/office/powerpoint/2010/main" val="29692628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normAutofit/>
          </a:bodyPr>
          <a:lstStyle/>
          <a:p>
            <a:r>
              <a:rPr lang="en-IN" sz="4400" b="1" dirty="0"/>
              <a:t>T</a:t>
            </a:r>
            <a:r>
              <a:rPr lang="en-IN" sz="4400" b="1" dirty="0" smtClean="0"/>
              <a:t>ennis </a:t>
            </a:r>
            <a:r>
              <a:rPr lang="en-IN" sz="4400" b="1" dirty="0"/>
              <a:t>elbow </a:t>
            </a:r>
            <a:r>
              <a:rPr lang="en-IN" sz="4400" b="1" dirty="0" smtClean="0"/>
              <a:t>treatment</a:t>
            </a:r>
            <a:endParaRPr lang="en-IN" sz="4400" dirty="0"/>
          </a:p>
        </p:txBody>
      </p:sp>
      <p:sp>
        <p:nvSpPr>
          <p:cNvPr id="3" name="Content Placeholder 2"/>
          <p:cNvSpPr>
            <a:spLocks noGrp="1"/>
          </p:cNvSpPr>
          <p:nvPr>
            <p:ph idx="1"/>
          </p:nvPr>
        </p:nvSpPr>
        <p:spPr>
          <a:xfrm>
            <a:off x="457200" y="1600200"/>
            <a:ext cx="8229600" cy="4495800"/>
          </a:xfrm>
        </p:spPr>
        <p:txBody>
          <a:bodyPr>
            <a:normAutofit/>
          </a:bodyPr>
          <a:lstStyle/>
          <a:p>
            <a:r>
              <a:rPr lang="en-US" sz="3600" b="1" dirty="0" smtClean="0"/>
              <a:t>Rest</a:t>
            </a:r>
          </a:p>
          <a:p>
            <a:r>
              <a:rPr lang="en-US" sz="3600" b="1" dirty="0" err="1" smtClean="0"/>
              <a:t>Nonsteroidal</a:t>
            </a:r>
            <a:r>
              <a:rPr lang="en-US" sz="3600" b="1" dirty="0" smtClean="0"/>
              <a:t> </a:t>
            </a:r>
            <a:r>
              <a:rPr lang="en-US" sz="3600" b="1" dirty="0"/>
              <a:t>anti-inflammatory </a:t>
            </a:r>
            <a:r>
              <a:rPr lang="en-US" sz="3600" b="1" dirty="0" smtClean="0"/>
              <a:t>medicines</a:t>
            </a:r>
          </a:p>
          <a:p>
            <a:r>
              <a:rPr lang="en-US" sz="3600" b="1" dirty="0" smtClean="0"/>
              <a:t>Physical therapy</a:t>
            </a:r>
          </a:p>
          <a:p>
            <a:r>
              <a:rPr lang="en-US" sz="3600" b="1" dirty="0" smtClean="0"/>
              <a:t>Ultrasound therapy</a:t>
            </a:r>
          </a:p>
          <a:p>
            <a:r>
              <a:rPr lang="en-US" sz="3600" b="1" dirty="0" smtClean="0"/>
              <a:t>Steroid injections</a:t>
            </a:r>
          </a:p>
        </p:txBody>
      </p:sp>
    </p:spTree>
    <p:extLst>
      <p:ext uri="{BB962C8B-B14F-4D97-AF65-F5344CB8AC3E}">
        <p14:creationId xmlns:p14="http://schemas.microsoft.com/office/powerpoint/2010/main" val="4708406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p>
            <a:r>
              <a:rPr lang="en-IN" dirty="0"/>
              <a:t>Physiotherapy Management</a:t>
            </a:r>
          </a:p>
        </p:txBody>
      </p:sp>
      <p:sp>
        <p:nvSpPr>
          <p:cNvPr id="3" name="Content Placeholder 2"/>
          <p:cNvSpPr>
            <a:spLocks noGrp="1"/>
          </p:cNvSpPr>
          <p:nvPr>
            <p:ph idx="1"/>
          </p:nvPr>
        </p:nvSpPr>
        <p:spPr>
          <a:xfrm>
            <a:off x="457200" y="1752600"/>
            <a:ext cx="8229600" cy="4325112"/>
          </a:xfrm>
        </p:spPr>
        <p:txBody>
          <a:bodyPr>
            <a:normAutofit fontScale="92500" lnSpcReduction="10000"/>
          </a:bodyPr>
          <a:lstStyle/>
          <a:p>
            <a:r>
              <a:rPr lang="en-US" dirty="0"/>
              <a:t>Education/Advice- on pain control and/or modification of activities</a:t>
            </a:r>
          </a:p>
          <a:p>
            <a:r>
              <a:rPr lang="en-US" dirty="0" smtClean="0"/>
              <a:t>Exercises- </a:t>
            </a:r>
            <a:r>
              <a:rPr lang="en-US" dirty="0"/>
              <a:t>Strengthening and Stretching</a:t>
            </a:r>
          </a:p>
          <a:p>
            <a:r>
              <a:rPr lang="en-US" dirty="0"/>
              <a:t>Modalities- Ultrasound, Transcutaneous electrical nerve stimulation (TENS)</a:t>
            </a:r>
          </a:p>
          <a:p>
            <a:r>
              <a:rPr lang="en-US" dirty="0" smtClean="0"/>
              <a:t>Braces/Splints/Straps</a:t>
            </a:r>
            <a:endParaRPr lang="en-US" dirty="0"/>
          </a:p>
          <a:p>
            <a:r>
              <a:rPr lang="en-US" dirty="0"/>
              <a:t>Medications- NSAIDs offer a short term benefit (3-4 weeks pain relief)</a:t>
            </a:r>
          </a:p>
          <a:p>
            <a:r>
              <a:rPr lang="en-US" dirty="0"/>
              <a:t>Corticosteroids injection- Short term effect </a:t>
            </a:r>
            <a:r>
              <a:rPr lang="en-US" dirty="0" smtClean="0"/>
              <a:t>(6 </a:t>
            </a:r>
            <a:r>
              <a:rPr lang="en-US" dirty="0"/>
              <a:t>weeks)</a:t>
            </a:r>
          </a:p>
          <a:p>
            <a:r>
              <a:rPr lang="en-US" dirty="0"/>
              <a:t>Sport/Occupation Specific Rehabilitation</a:t>
            </a:r>
          </a:p>
          <a:p>
            <a:endParaRPr lang="en-IN" dirty="0"/>
          </a:p>
        </p:txBody>
      </p:sp>
    </p:spTree>
    <p:extLst>
      <p:ext uri="{BB962C8B-B14F-4D97-AF65-F5344CB8AC3E}">
        <p14:creationId xmlns:p14="http://schemas.microsoft.com/office/powerpoint/2010/main" val="14595220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583936"/>
          </a:xfrm>
        </p:spPr>
        <p:txBody>
          <a:bodyPr>
            <a:normAutofit/>
          </a:bodyPr>
          <a:lstStyle/>
          <a:p>
            <a:pPr marL="109728" indent="0" algn="ctr">
              <a:buNone/>
            </a:pPr>
            <a:endParaRPr lang="en-US" sz="7200" b="1" dirty="0" smtClean="0"/>
          </a:p>
          <a:p>
            <a:pPr marL="109728" indent="0" algn="ctr">
              <a:buNone/>
            </a:pPr>
            <a:endParaRPr lang="en-US" sz="3600" b="1" dirty="0"/>
          </a:p>
          <a:p>
            <a:pPr marL="109728" indent="0" algn="ctr">
              <a:buNone/>
            </a:pPr>
            <a:r>
              <a:rPr lang="en-US" sz="7200" b="1" dirty="0" smtClean="0"/>
              <a:t>Thank You</a:t>
            </a:r>
            <a:endParaRPr lang="en-IN" sz="7200" b="1" dirty="0"/>
          </a:p>
        </p:txBody>
      </p:sp>
    </p:spTree>
    <p:extLst>
      <p:ext uri="{BB962C8B-B14F-4D97-AF65-F5344CB8AC3E}">
        <p14:creationId xmlns:p14="http://schemas.microsoft.com/office/powerpoint/2010/main" val="6587249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52</TotalTime>
  <Words>330</Words>
  <Application>Microsoft Office PowerPoint</Application>
  <PresentationFormat>On-screen Show (4:3)</PresentationFormat>
  <Paragraphs>49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Urban</vt:lpstr>
      <vt:lpstr>TENNIS ELBOW </vt:lpstr>
      <vt:lpstr> Introduction : Tennis Elbow</vt:lpstr>
      <vt:lpstr>Discription of Tennis Elbow</vt:lpstr>
      <vt:lpstr>Clinically Relevant Anatomy</vt:lpstr>
      <vt:lpstr>Causes</vt:lpstr>
      <vt:lpstr>Symptoms</vt:lpstr>
      <vt:lpstr>Dignosis</vt:lpstr>
      <vt:lpstr>Tennis elbow treatment</vt:lpstr>
      <vt:lpstr>Physiotherapy Management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TENNIS ELBOW</dc:title>
  <dc:creator>pardeep sharma</dc:creator>
  <cp:lastModifiedBy>pardeep sharma</cp:lastModifiedBy>
  <cp:revision>10</cp:revision>
  <dcterms:created xsi:type="dcterms:W3CDTF">2006-08-16T00:00:00Z</dcterms:created>
  <dcterms:modified xsi:type="dcterms:W3CDTF">2020-03-30T06:17:58Z</dcterms:modified>
</cp:coreProperties>
</file>